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3"/>
  </p:notesMasterIdLst>
  <p:handoutMasterIdLst>
    <p:handoutMasterId r:id="rId74"/>
  </p:handoutMasterIdLst>
  <p:sldIdLst>
    <p:sldId id="274" r:id="rId3"/>
    <p:sldId id="276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8" r:id="rId47"/>
    <p:sldId id="439" r:id="rId48"/>
    <p:sldId id="440" r:id="rId49"/>
    <p:sldId id="441" r:id="rId50"/>
    <p:sldId id="442" r:id="rId51"/>
    <p:sldId id="443" r:id="rId52"/>
    <p:sldId id="444" r:id="rId53"/>
    <p:sldId id="445" r:id="rId54"/>
    <p:sldId id="446" r:id="rId55"/>
    <p:sldId id="447" r:id="rId56"/>
    <p:sldId id="448" r:id="rId57"/>
    <p:sldId id="449" r:id="rId58"/>
    <p:sldId id="450" r:id="rId59"/>
    <p:sldId id="451" r:id="rId60"/>
    <p:sldId id="452" r:id="rId61"/>
    <p:sldId id="453" r:id="rId62"/>
    <p:sldId id="454" r:id="rId63"/>
    <p:sldId id="464" r:id="rId64"/>
    <p:sldId id="456" r:id="rId65"/>
    <p:sldId id="457" r:id="rId66"/>
    <p:sldId id="465" r:id="rId67"/>
    <p:sldId id="466" r:id="rId68"/>
    <p:sldId id="469" r:id="rId69"/>
    <p:sldId id="470" r:id="rId70"/>
    <p:sldId id="352" r:id="rId71"/>
    <p:sldId id="393" r:id="rId7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15" autoAdjust="0"/>
    <p:restoredTop sz="94533" autoAdjust="0"/>
  </p:normalViewPr>
  <p:slideViewPr>
    <p:cSldViewPr>
      <p:cViewPr varScale="1">
        <p:scale>
          <a:sx n="88" d="100"/>
          <a:sy n="88" d="100"/>
        </p:scale>
        <p:origin x="462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4/4/2015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4827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1332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13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5E5E66-BFE2-4CB5-85A7-5FAE0E767EEE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7646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370C41-6F84-45AF-A780-BAEC8DB01186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4211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06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93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00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007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164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93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B77A5-F454-4FD5-A1AA-CCF708A15013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1177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F1A45E-3089-4D4E-9F90-A4C64E4B971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619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806CC-9FF8-4F65-B784-7AB7A6C0FA3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2073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01986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1EDAE0-F2B7-42C1-A1AC-18180CF9BC8C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8059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FEAF6C-D8AC-414A-A6B0-B72E619E9FB0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044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4/4/2015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82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305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  <p:sldLayoutId id="2147483673" r:id="rId6"/>
    <p:sldLayoutId id="2147483674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hyperlink" Target="http://rds.yahoo.com/_ylt=A0WTefZlhgpLqRMA8kKjzbkF/SIG=128oj9t9o/EXP=1259067365/**http:/www.flickr.com/photos/thorsdottir/3346542372/" TargetMode="External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rds.yahoo.com/_ylt=A0WTefOdiApLocoA2qyjzbkF/SIG=123gpadeg/EXP=1259067933/**http:/users.omskreg.ru/~lanin/pict/eigenf1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rds.yahoo.com/_ylt=A0WTb_k5eQpLX0oAzU.jzbkF/SIG=12b656ear/EXP=1259063993/**http:/www.radicalvalley.com/Images/PICS/data-entry.jpg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hyperlink" Target="http://rds.yahoo.com/_ylt=A0WTefSdjQpLOx8Ami6jzbkF/SIG=134tf16kk/EXP=1259069213/**http:/www.informatik.uni-leipzig.de/bsv/Hlawit/Glyphs/glyphs/glyphs2-000005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85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81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80.png"/><Relationship Id="rId19" Type="http://schemas.openxmlformats.org/officeDocument/2006/relationships/hyperlink" Target="https://softuni.bg/courses/programming-basics/" TargetMode="External"/><Relationship Id="rId4" Type="http://schemas.openxmlformats.org/officeDocument/2006/relationships/image" Target="../media/image77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8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504848"/>
            <a:ext cx="7382341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Primitive </a:t>
            </a:r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Types and </a:t>
            </a:r>
            <a:r>
              <a:rPr lang="en-US" dirty="0"/>
              <a:t>Variables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193899"/>
            <a:ext cx="7382341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Integer, Floating-Point, Text Data, Variables, Literals</a:t>
            </a:r>
          </a:p>
          <a:p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descr="http://educhoices.org/cimages/multimages/1/free_technology_courses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3733800"/>
            <a:ext cx="7381875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1983" y="1750285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the unit of measure we may use different data types: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Time 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911224" y="3276600"/>
            <a:ext cx="10363200" cy="29863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centuries = 20;   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255)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 years = 2000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A small number (up to 32767)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days = 730480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 large number (up to 4.3 billions)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 hours = 17531520;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 big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18.4*10^18)</a:t>
            </a:r>
            <a:endParaRPr lang="bg-BG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centuries is {1} years, or {2} days, or {3} hours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centuries, years, days, hours);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958727"/>
            <a:ext cx="87344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23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4748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836612" y="2986708"/>
            <a:ext cx="3957152" cy="3261692"/>
            <a:chOff x="7819802" y="801727"/>
            <a:chExt cx="3060394" cy="2728980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1521100">
              <a:off x="7894694" y="801727"/>
              <a:ext cx="104637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737543">
              <a:off x="7819802" y="2029623"/>
              <a:ext cx="11961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843522">
              <a:off x="9175424" y="1112265"/>
              <a:ext cx="14519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799">
              <a:off x="8947550" y="2248688"/>
              <a:ext cx="14109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445021">
              <a:off x="8498575" y="1596797"/>
              <a:ext cx="1035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748264" y="1769662"/>
              <a:ext cx="1037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737566">
              <a:off x="9583046" y="2945932"/>
              <a:ext cx="12971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1140650">
              <a:off x="8079929" y="2778508"/>
              <a:ext cx="1382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3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1638" y="1524000"/>
            <a:ext cx="8766174" cy="16002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dirty="0" smtClean="0"/>
              <a:t>Floating-Point and</a:t>
            </a:r>
            <a:br>
              <a:rPr lang="en-US" dirty="0" smtClean="0"/>
            </a:br>
            <a:r>
              <a:rPr lang="en-US" dirty="0" smtClean="0"/>
              <a:t>Decimal Floating-Point Types</a:t>
            </a:r>
            <a:endParaRPr lang="en-US" dirty="0"/>
          </a:p>
        </p:txBody>
      </p:sp>
      <p:pic>
        <p:nvPicPr>
          <p:cNvPr id="3" name="Picture 2" descr="CB101868 by charlyxbox.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3581400"/>
            <a:ext cx="4076014" cy="2714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1341534">
            <a:off x="619349" y="3823105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843522">
            <a:off x="1882036" y="501159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445021">
            <a:off x="8710930" y="4298583"/>
            <a:ext cx="2691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3255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 and different precision depending on the used memory</a:t>
            </a:r>
          </a:p>
          <a:p>
            <a:pPr lvl="1"/>
            <a:r>
              <a:rPr lang="en-US" dirty="0"/>
              <a:t>Can behave abnormally in the calculations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are Floating-Point Types?</a:t>
            </a:r>
            <a:endParaRPr lang="bg-BG" sz="3600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203677">
            <a:off x="6854141" y="983155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8106589" y="1935791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7107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</a:t>
            </a:r>
            <a:r>
              <a:rPr lang="en-US" dirty="0"/>
              <a:t>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</a:t>
            </a:r>
            <a:r>
              <a:rPr lang="en-US" dirty="0"/>
              <a:t>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Floating-Point Types</a:t>
            </a:r>
            <a:endParaRPr lang="bg-BG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7614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24059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Difference </a:t>
            </a:r>
            <a:r>
              <a:rPr lang="en-US" dirty="0"/>
              <a:t>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 </a:t>
            </a:r>
            <a:r>
              <a:rPr lang="en-US" dirty="0"/>
              <a:t>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("Float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is: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("Double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is: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60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abnormalities</a:t>
            </a:r>
            <a:r>
              <a:rPr lang="en-US" dirty="0"/>
              <a:t> </a:t>
            </a:r>
            <a:r>
              <a:rPr lang="en-US" dirty="0" smtClean="0"/>
              <a:t>can be observed </a:t>
            </a:r>
            <a:r>
              <a:rPr lang="en-US" dirty="0"/>
              <a:t>when using floating-point numbers</a:t>
            </a:r>
          </a:p>
          <a:p>
            <a:pPr lvl="1"/>
            <a:r>
              <a:rPr lang="en-US" dirty="0"/>
              <a:t>Comparing floating-point numbers can not be </a:t>
            </a:r>
            <a:r>
              <a:rPr lang="en-US" dirty="0" smtClean="0"/>
              <a:t>performed directly </a:t>
            </a:r>
            <a:r>
              <a:rPr lang="en-US" dirty="0"/>
              <a:t>with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dirty="0" smtClean="0"/>
              <a:t> operator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/>
              <a:t>Abnormalities in the Floating-Point Calculations</a:t>
            </a:r>
            <a:endParaRPr lang="bg-BG" sz="3700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22414" y="3886201"/>
            <a:ext cx="10943998" cy="2039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b = 0.33f;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1.33f;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 = (a+b == sum); // False!!!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("a+b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={0}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={1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equal={2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a+b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sum, equal);</a:t>
            </a:r>
          </a:p>
        </p:txBody>
      </p:sp>
      <p:pic>
        <p:nvPicPr>
          <p:cNvPr id="62466" name="Picture 2" descr="http://rds.yahoo.com/_ylt=A0WTefeqfQpLnuoA13ajzbkF/SIG=12dsa8g6n/EXP=1259065130/**http%3A/www2.hiren.info/desktopwallpapers/3d/alien-web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823" y="3340631"/>
            <a:ext cx="2529000" cy="1554340"/>
          </a:xfrm>
          <a:prstGeom prst="roundRect">
            <a:avLst>
              <a:gd name="adj" fmla="val 1013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4783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 smtClean="0"/>
              <a:t>decimal floating-point real </a:t>
            </a:r>
            <a:r>
              <a:rPr lang="en-US" dirty="0"/>
              <a:t>number </a:t>
            </a:r>
            <a:r>
              <a:rPr lang="en-US" dirty="0" smtClean="0"/>
              <a:t>type in C#: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128-bits</a:t>
            </a:r>
            <a:r>
              <a:rPr lang="en-US" dirty="0"/>
              <a:t>, precision of 28-29 digits</a:t>
            </a:r>
          </a:p>
          <a:p>
            <a:pPr lvl="1"/>
            <a:r>
              <a:rPr lang="en-US" dirty="0"/>
              <a:t>Used for financial </a:t>
            </a:r>
            <a:r>
              <a:rPr lang="en-US" dirty="0" smtClean="0"/>
              <a:t>calculations</a:t>
            </a:r>
            <a:endParaRPr lang="en-US" dirty="0"/>
          </a:p>
          <a:p>
            <a:pPr lvl="1"/>
            <a:r>
              <a:rPr lang="en-US" dirty="0"/>
              <a:t>No round-off </a:t>
            </a:r>
            <a:r>
              <a:rPr lang="en-US" dirty="0" smtClean="0"/>
              <a:t>errors</a:t>
            </a:r>
          </a:p>
          <a:p>
            <a:pPr lvl="1"/>
            <a:r>
              <a:rPr lang="en-US" dirty="0" smtClean="0"/>
              <a:t>Almost no loss of precision</a:t>
            </a:r>
            <a:endParaRPr lang="en-US" dirty="0"/>
          </a:p>
          <a:p>
            <a:r>
              <a:rPr lang="en-US" dirty="0"/>
              <a:t>The default value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Floating-Point </a:t>
            </a:r>
            <a:r>
              <a:rPr lang="en-US" dirty="0"/>
              <a:t>Types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694612" y="2910220"/>
            <a:ext cx="2646952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012" y="2304901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90401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8158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114800"/>
            <a:ext cx="8077200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Floating-Point and Decimal Floating-Point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6817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52525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38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883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Boolean Type</a:t>
            </a:r>
            <a:endParaRPr lang="en-US" dirty="0"/>
          </a:p>
        </p:txBody>
      </p:sp>
      <p:pic>
        <p:nvPicPr>
          <p:cNvPr id="60418" name="Picture 2" descr="Tumbling Dice by r o s e n d a h l.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 bwMode="auto">
          <a:xfrm>
            <a:off x="5637212" y="3581401"/>
            <a:ext cx="3624264" cy="2409827"/>
          </a:xfrm>
          <a:prstGeom prst="rect">
            <a:avLst/>
          </a:prstGeom>
          <a:noFill/>
        </p:spPr>
      </p:pic>
      <p:pic>
        <p:nvPicPr>
          <p:cNvPr id="61442" name="Picture 2" descr="http://www.filmfestivalworld.com/fileadmin/media/festival/True_False_Film_Festival/True_False_Documentary_Festival_10_orig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581400"/>
            <a:ext cx="2133600" cy="2433638"/>
          </a:xfrm>
          <a:prstGeom prst="roundRect">
            <a:avLst>
              <a:gd name="adj" fmla="val 10417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513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3200" dirty="0"/>
              <a:t>Primitive Data Types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Integer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Floating-Point / Decimal Floating-Point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Boolean</a:t>
            </a:r>
            <a:endParaRPr lang="en-US" sz="3000" dirty="0"/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Character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String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Object</a:t>
            </a:r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/>
              <a:t>Declaring and Using Variables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Identifiers, Variables, Literals</a:t>
            </a:r>
            <a:endParaRPr lang="en-US" sz="3000" dirty="0"/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Nullable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Types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8" name="Picture 4" descr="http://files.softicons.com/download/system-icons/folder-free-icons-by-iconshock/png/512/folder_docume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52" y="3048000"/>
            <a:ext cx="2156197" cy="215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82" y="1843863"/>
            <a:ext cx="2054530" cy="2042337"/>
          </a:xfrm>
          <a:prstGeom prst="rect">
            <a:avLst/>
          </a:prstGeom>
        </p:spPr>
      </p:pic>
      <p:pic>
        <p:nvPicPr>
          <p:cNvPr id="1032" name="Picture 8" descr="http://wp.streetwise.co/wp-content/uploads/2011/03/numbers-icon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292">
            <a:off x="7412800" y="684909"/>
            <a:ext cx="2187703" cy="21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1851" y="3787370"/>
            <a:ext cx="2878654" cy="28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Boolean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Is declared </a:t>
            </a:r>
            <a:r>
              <a:rPr lang="en-US" dirty="0" smtClean="0"/>
              <a:t>by </a:t>
            </a: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bool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two possible values</a:t>
            </a:r>
            <a:r>
              <a:rPr lang="en-US" dirty="0" smtClean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/>
            <a:r>
              <a:rPr lang="en-US" dirty="0"/>
              <a:t>Is useful in logical expressions</a:t>
            </a:r>
          </a:p>
          <a:p>
            <a:r>
              <a:rPr lang="en-US" dirty="0"/>
              <a:t>The default value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Boolean Data Type</a:t>
            </a:r>
            <a:endParaRPr lang="bg-BG" dirty="0"/>
          </a:p>
        </p:txBody>
      </p:sp>
      <p:pic>
        <p:nvPicPr>
          <p:cNvPr id="58370" name="Picture 2" descr="digital infinity by Mr.  Mark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3733801"/>
            <a:ext cx="3000375" cy="2744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6804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boolean </a:t>
            </a:r>
            <a:r>
              <a:rPr lang="en-US" dirty="0"/>
              <a:t>variables </a:t>
            </a:r>
            <a:r>
              <a:rPr lang="en-US" dirty="0" smtClean="0"/>
              <a:t>taking </a:t>
            </a:r>
            <a:r>
              <a:rPr lang="en-US" dirty="0"/>
              <a:t>values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 – Example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293812" y="2438400"/>
            <a:ext cx="9296400" cy="29915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greaterAB = (a &gt; b);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 // False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equalA1 = (a == 1);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// True</a:t>
            </a:r>
          </a:p>
        </p:txBody>
      </p:sp>
    </p:spTree>
    <p:extLst>
      <p:ext uri="{BB962C8B-B14F-4D97-AF65-F5344CB8AC3E}">
        <p14:creationId xmlns:p14="http://schemas.microsoft.com/office/powerpoint/2010/main" val="4152559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8287"/>
            <a:ext cx="8229600" cy="820600"/>
          </a:xfrm>
        </p:spPr>
        <p:txBody>
          <a:bodyPr/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9366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 descr="Mastermind by Harri_1970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10" y="1221686"/>
            <a:ext cx="5270003" cy="3133039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132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2438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Character Type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3657600"/>
            <a:ext cx="7543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http://font.downloadatoz.com/download/imgs/d/a/t/data-control-latin-character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635000"/>
            <a:ext cx="3380989" cy="1560457"/>
          </a:xfrm>
          <a:prstGeom prst="roundRect">
            <a:avLst>
              <a:gd name="adj" fmla="val 3645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21254880" lon="21284116" rev="222327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484918" y="29316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4833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</a:t>
            </a:r>
            <a:r>
              <a:rPr lang="en-US" dirty="0"/>
              <a:t>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Holds a single Unicode character (or part of character)</a:t>
            </a:r>
            <a:endParaRPr lang="en-US" dirty="0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34857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example below shows that every</a:t>
            </a:r>
            <a:br>
              <a:rPr lang="en-US" dirty="0" smtClean="0"/>
            </a:br>
            <a:r>
              <a:rPr lang="en-US" dirty="0" smtClean="0"/>
              <a:t>character </a:t>
            </a:r>
            <a:r>
              <a:rPr lang="en-US" dirty="0"/>
              <a:t>has an </a:t>
            </a:r>
            <a:r>
              <a:rPr lang="en-US" dirty="0" smtClean="0"/>
              <a:t>unique Unicode code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</a:t>
            </a:r>
            <a:r>
              <a:rPr lang="en-US" dirty="0" smtClean="0"/>
              <a:t>and </a:t>
            </a:r>
            <a:r>
              <a:rPr lang="en-US" dirty="0"/>
              <a:t>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791325"/>
            <a:ext cx="10668000" cy="33782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bg-BG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щ';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'sht'</a:t>
            </a:r>
            <a:endParaRPr lang="en-US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</a:t>
            </a:r>
            <a:r>
              <a:rPr lang="en-US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symbol</a:t>
            </a:r>
            <a:r>
              <a:rPr lang="en-US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1371600"/>
            <a:ext cx="3800136" cy="15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8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www.identifont.com/samples/fontsite/CombiSymbol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143000"/>
            <a:ext cx="4114800" cy="2743200"/>
          </a:xfrm>
          <a:prstGeom prst="roundRect">
            <a:avLst>
              <a:gd name="adj" fmla="val 22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399318" y="2006769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495800"/>
            <a:ext cx="8229600" cy="820600"/>
          </a:xfrm>
        </p:spPr>
        <p:txBody>
          <a:bodyPr/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356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1613" y="2061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String Type</a:t>
            </a:r>
            <a:endParaRPr lang="en-US" dirty="0"/>
          </a:p>
        </p:txBody>
      </p:sp>
      <p:pic>
        <p:nvPicPr>
          <p:cNvPr id="3" name="Picture 2" descr="http://guindo.pntic.mec.es/~jmag0042/alphabetum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352800"/>
            <a:ext cx="4800600" cy="2858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11" y="595362"/>
            <a:ext cx="5371042" cy="19386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20689231">
            <a:off x="9187155" y="4205297"/>
            <a:ext cx="1990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0053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456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</a:t>
            </a:r>
            <a:r>
              <a:rPr lang="en-US" dirty="0"/>
              <a:t>the </a:t>
            </a:r>
            <a:r>
              <a:rPr lang="en-US" dirty="0" smtClean="0"/>
              <a:t>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We can concatenate strings and numbers as well: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760412" y="1965877"/>
            <a:ext cx="10668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"Ivanov";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}!",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firstName +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("Your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 name is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fullName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5486400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" + age + " years old");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25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7526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Primitive Data Types</a:t>
            </a:r>
            <a:endParaRPr lang="bg-BG" dirty="0"/>
          </a:p>
        </p:txBody>
      </p:sp>
      <p:pic>
        <p:nvPicPr>
          <p:cNvPr id="80898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124200"/>
            <a:ext cx="3535032" cy="2825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Trash\binary-data-abstrac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76" y="3125660"/>
            <a:ext cx="5192536" cy="2813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6190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193289" y="3973660"/>
            <a:ext cx="259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004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10854" y="5100467"/>
            <a:ext cx="7012476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Object Type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56361">
            <a:off x="1377733" y="455763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219200"/>
            <a:ext cx="874851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91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dirty="0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</a:t>
            </a:r>
            <a:r>
              <a:rPr lang="en-US" dirty="0" smtClean="0"/>
              <a:t>base type </a:t>
            </a:r>
            <a:r>
              <a:rPr lang="en-US" dirty="0"/>
              <a:t>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 smtClean="0"/>
              <a:t>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9526207" y="152589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11098" y="3795532"/>
            <a:ext cx="10535246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of dataContainer is: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"Five";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 of dataContainer is: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327" y="2743200"/>
            <a:ext cx="4214485" cy="1323975"/>
          </a:xfrm>
          <a:prstGeom prst="roundRect">
            <a:avLst>
              <a:gd name="adj" fmla="val 5704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828" y="3795528"/>
            <a:ext cx="2793552" cy="27294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07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2" y="2456001"/>
            <a:ext cx="38100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12" y="3317080"/>
            <a:ext cx="38100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775697">
            <a:off x="983176" y="4608509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164" y="381000"/>
            <a:ext cx="2814924" cy="2229778"/>
          </a:xfrm>
          <a:prstGeom prst="rect">
            <a:avLst/>
          </a:prstGeom>
        </p:spPr>
      </p:pic>
      <p:sp>
        <p:nvSpPr>
          <p:cNvPr id="556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70213" y="2797800"/>
            <a:ext cx="613092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Introducing Variables</a:t>
            </a:r>
            <a:endParaRPr lang="bg-BG" dirty="0"/>
          </a:p>
        </p:txBody>
      </p:sp>
      <p:pic>
        <p:nvPicPr>
          <p:cNvPr id="45064" name="Picture 8" descr="View Image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1412" y="4343400"/>
            <a:ext cx="2133600" cy="1981200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618412" y="990600"/>
            <a:ext cx="1938883" cy="1635125"/>
            <a:chOff x="6629400" y="609600"/>
            <a:chExt cx="1938883" cy="1635125"/>
          </a:xfrm>
        </p:grpSpPr>
        <p:pic>
          <p:nvPicPr>
            <p:cNvPr id="40962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6" cstate="screen">
              <a:lum bright="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  <p:pic>
        <p:nvPicPr>
          <p:cNvPr id="11266" name="Picture 2" descr="http://www.webarnes.ca/wp-content/uploads/2009/03/drop-box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0" y="1524707"/>
            <a:ext cx="2075668" cy="184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graphicsfuel.com/wp-content/uploads/2012/01/cardboard-box-icon-512x5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22" y="4191000"/>
            <a:ext cx="2401888" cy="240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pixabay.com/static/uploads/photo/2012/04/12/13/19/black-30004_64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575" y="4267200"/>
            <a:ext cx="205505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20910306">
            <a:off x="764418" y="16773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endParaRPr lang="en-US" sz="20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716677">
            <a:off x="1625233" y="170805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313799">
            <a:off x="1880632" y="424708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endParaRPr lang="en-US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20267297">
            <a:off x="9709165" y="452139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100582">
            <a:off x="9353971" y="485589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313799">
            <a:off x="4499429" y="767649"/>
            <a:ext cx="893366" cy="387848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413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keep data in the computer memory</a:t>
            </a:r>
          </a:p>
          <a:p>
            <a:r>
              <a:rPr lang="en-US" dirty="0" smtClean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/>
              <a:t> is a:</a:t>
            </a:r>
          </a:p>
          <a:p>
            <a:pPr lvl="1"/>
            <a:r>
              <a:rPr lang="en-US" dirty="0"/>
              <a:t>Placeholder of information that can </a:t>
            </a:r>
            <a:r>
              <a:rPr lang="en-US" dirty="0" smtClean="0"/>
              <a:t>be changed </a:t>
            </a:r>
            <a:r>
              <a:rPr lang="en-US" dirty="0"/>
              <a:t>at run-time</a:t>
            </a:r>
          </a:p>
          <a:p>
            <a:r>
              <a:rPr lang="en-US" dirty="0"/>
              <a:t>Variables allow you to:</a:t>
            </a:r>
          </a:p>
          <a:p>
            <a:pPr lvl="1"/>
            <a:r>
              <a:rPr lang="en-US" dirty="0"/>
              <a:t>Store information</a:t>
            </a:r>
          </a:p>
          <a:p>
            <a:pPr lvl="1"/>
            <a:r>
              <a:rPr lang="en-US" dirty="0"/>
              <a:t>Retrieve the stored information</a:t>
            </a:r>
          </a:p>
          <a:p>
            <a:pPr lvl="1"/>
            <a:r>
              <a:rPr lang="en-US" dirty="0" smtClean="0"/>
              <a:t>Change the </a:t>
            </a:r>
            <a:r>
              <a:rPr lang="en-US" dirty="0"/>
              <a:t>stored information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353" y="3649109"/>
            <a:ext cx="3660945" cy="2899935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Variable?</a:t>
            </a:r>
            <a:endParaRPr lang="bg-BG"/>
          </a:p>
        </p:txBody>
      </p:sp>
      <p:sp>
        <p:nvSpPr>
          <p:cNvPr id="7" name="TextBox 6"/>
          <p:cNvSpPr txBox="1"/>
          <p:nvPr/>
        </p:nvSpPr>
        <p:spPr>
          <a:xfrm rot="183639">
            <a:off x="9178861" y="4160179"/>
            <a:ext cx="1423728" cy="296584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518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variable has: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Name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Type (of stored data)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counter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Type: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Characteristics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50249" y="4191000"/>
            <a:ext cx="5448963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5;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618412" y="1910242"/>
            <a:ext cx="3660945" cy="4052111"/>
            <a:chOff x="7408481" y="1967689"/>
            <a:chExt cx="3432345" cy="35949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20930895">
              <a:off x="8677075" y="3108126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97121">
              <a:off x="9525326" y="4854714"/>
              <a:ext cx="10310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06799">
              <a:off x="8219042" y="1967689"/>
              <a:ext cx="21595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286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1412" y="1676400"/>
            <a:ext cx="8762999" cy="914400"/>
          </a:xfrm>
        </p:spPr>
        <p:txBody>
          <a:bodyPr/>
          <a:lstStyle/>
          <a:p>
            <a:pPr algn="l">
              <a:lnSpc>
                <a:spcPct val="110000"/>
              </a:lnSpc>
            </a:pPr>
            <a:r>
              <a:rPr lang="en-US" dirty="0"/>
              <a:t>Declaring </a:t>
            </a:r>
            <a:r>
              <a:rPr lang="en-US" dirty="0" smtClean="0"/>
              <a:t>and </a:t>
            </a:r>
            <a:r>
              <a:rPr lang="en-US" dirty="0"/>
              <a:t>Using Variables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2971800"/>
            <a:ext cx="4771875" cy="33203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2360612" y="3230528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8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94612" y="1143000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494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 smtClean="0"/>
              <a:t>"</a:t>
            </a:r>
            <a:endParaRPr lang="en-US" dirty="0"/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C# </a:t>
            </a:r>
            <a:r>
              <a:rPr lang="en-US" dirty="0" smtClean="0"/>
              <a:t>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980285"/>
            <a:ext cx="3124200" cy="2286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6720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C</a:t>
            </a:r>
            <a:r>
              <a:rPr lang="en-US" dirty="0" smtClean="0"/>
              <a:t>#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Data type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Variable name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51612" y="5144700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Variable value</a:t>
            </a:r>
            <a:endParaRPr lang="bg-BG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52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</a:t>
            </a:r>
          </a:p>
          <a:p>
            <a:pPr lvl="1"/>
            <a:r>
              <a:rPr lang="en-US" dirty="0"/>
              <a:t>Should </a:t>
            </a:r>
            <a:r>
              <a:rPr lang="en-US" dirty="0" smtClean="0"/>
              <a:t>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lvl="2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not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dasfas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p17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It </a:t>
            </a:r>
            <a:r>
              <a:rPr lang="en-US" dirty="0"/>
              <a:t>is recommended to use only Latin letters</a:t>
            </a:r>
          </a:p>
          <a:p>
            <a:pPr lvl="1"/>
            <a:r>
              <a:rPr lang="en-US" dirty="0"/>
              <a:t>Should be neither too long nor too short</a:t>
            </a:r>
          </a:p>
          <a:p>
            <a:r>
              <a:rPr lang="en-US" dirty="0" smtClean="0"/>
              <a:t>Note:</a:t>
            </a:r>
            <a:endParaRPr lang="en-US" dirty="0"/>
          </a:p>
          <a:p>
            <a:pPr lvl="1"/>
            <a:r>
              <a:rPr lang="en-US" dirty="0" smtClean="0"/>
              <a:t>In C# small </a:t>
            </a:r>
            <a:r>
              <a:rPr lang="en-US" dirty="0"/>
              <a:t>letters are considered </a:t>
            </a:r>
            <a:r>
              <a:rPr lang="en-US" dirty="0" smtClean="0"/>
              <a:t>different</a:t>
            </a:r>
            <a:br>
              <a:rPr lang="en-US" dirty="0" smtClean="0"/>
            </a:br>
            <a:r>
              <a:rPr lang="en-US" dirty="0" smtClean="0"/>
              <a:t>than the capital </a:t>
            </a:r>
            <a:r>
              <a:rPr lang="en-US" dirty="0"/>
              <a:t>letters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 sensitivity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Identifiers (2)</a:t>
            </a:r>
            <a:endParaRPr lang="bg-BG" dirty="0"/>
          </a:p>
        </p:txBody>
      </p:sp>
      <p:pic>
        <p:nvPicPr>
          <p:cNvPr id="13314" name="Picture 2" descr="http://weighyourmind.com/wp-content/uploads/2013/10/at-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2261901"/>
            <a:ext cx="2514600" cy="2514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51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r>
              <a:rPr lang="en-US" sz="3000" dirty="0"/>
              <a:t>Examples of </a:t>
            </a:r>
            <a:r>
              <a:rPr lang="en-US" sz="3000" dirty="0" smtClean="0"/>
              <a:t>syntactically correct </a:t>
            </a:r>
            <a:r>
              <a:rPr lang="en-US" sz="3000" dirty="0"/>
              <a:t>identifiers: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800"/>
              </a:spcBef>
            </a:pPr>
            <a:r>
              <a:rPr lang="en-US" sz="3000" dirty="0"/>
              <a:t>Examples of syntactically incorrect identifiers:</a:t>
            </a:r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 – Examples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60416" y="5609772"/>
            <a:ext cx="10667996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//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is a keyword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2Pac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// cannot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with a digit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60416" y="1639735"/>
            <a:ext cx="10667996" cy="31608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 = 2;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is capital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_2Pac;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identifiers begins with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underscore _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bg-BG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поздрав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"Hello";  // Unicode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acceptable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greeting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"Hello"; // more appropriate name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undescriptive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numberOfClients 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good, descriptive name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numberOfPrivateClientsOfTheFirm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100;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overdescriptive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5039" y="1447800"/>
            <a:ext cx="5702773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Assigning </a:t>
            </a:r>
            <a:r>
              <a:rPr lang="en-US" dirty="0" smtClean="0"/>
              <a:t>Values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Variables</a:t>
            </a:r>
            <a:endParaRPr lang="bg-BG" dirty="0"/>
          </a:p>
        </p:txBody>
      </p:sp>
      <p:pic>
        <p:nvPicPr>
          <p:cNvPr id="33794" name="Picture 2" descr="View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39" y="3678433"/>
            <a:ext cx="5702773" cy="2112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" name="Group 12"/>
          <p:cNvGrpSpPr/>
          <p:nvPr/>
        </p:nvGrpSpPr>
        <p:grpSpPr>
          <a:xfrm>
            <a:off x="7237412" y="2203327"/>
            <a:ext cx="3850763" cy="2950212"/>
            <a:chOff x="7882448" y="1507488"/>
            <a:chExt cx="3850763" cy="29502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656602">
              <a:off x="7882448" y="3255711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1197121">
              <a:off x="10841616" y="3872925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298662">
              <a:off x="9519901" y="1507488"/>
              <a:ext cx="1540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570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48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Assigning </a:t>
            </a:r>
            <a:r>
              <a:rPr lang="en-US" dirty="0" smtClean="0"/>
              <a:t>values </a:t>
            </a:r>
            <a:r>
              <a:rPr lang="en-US" dirty="0"/>
              <a:t>to </a:t>
            </a:r>
            <a:r>
              <a:rPr lang="en-US" dirty="0" smtClean="0"/>
              <a:t>variables</a:t>
            </a:r>
            <a:endParaRPr lang="en-US" dirty="0"/>
          </a:p>
          <a:p>
            <a:pPr lvl="1"/>
            <a:r>
              <a:rPr lang="en-US" dirty="0" smtClean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operator</a:t>
            </a:r>
          </a:p>
          <a:p>
            <a:r>
              <a:rPr lang="en-US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</a:t>
            </a:r>
            <a:r>
              <a:rPr lang="en-US" dirty="0" smtClean="0"/>
              <a:t>operator</a:t>
            </a:r>
            <a:endParaRPr lang="en-US" dirty="0"/>
          </a:p>
          <a:p>
            <a:pPr lvl="1"/>
            <a:r>
              <a:rPr lang="en-US" dirty="0" smtClean="0"/>
              <a:t>Holds a variable </a:t>
            </a:r>
            <a:r>
              <a:rPr lang="en-US" dirty="0"/>
              <a:t>identifier on the left</a:t>
            </a:r>
          </a:p>
          <a:p>
            <a:pPr lvl="1"/>
            <a:r>
              <a:rPr lang="en-US" dirty="0"/>
              <a:t>Value of the corresponding data type on the </a:t>
            </a:r>
            <a:r>
              <a:rPr lang="en-US" dirty="0" smtClean="0"/>
              <a:t>right</a:t>
            </a:r>
          </a:p>
          <a:p>
            <a:pPr lvl="2"/>
            <a:r>
              <a:rPr lang="en-US" dirty="0" smtClean="0"/>
              <a:t>Or expression of compatible type</a:t>
            </a:r>
            <a:endParaRPr lang="en-US" dirty="0"/>
          </a:p>
          <a:p>
            <a:pPr lvl="1"/>
            <a:r>
              <a:rPr lang="en-US" dirty="0"/>
              <a:t>Could be used in a cascade </a:t>
            </a:r>
            <a:r>
              <a:rPr lang="en-US" dirty="0" smtClean="0"/>
              <a:t>calling</a:t>
            </a:r>
          </a:p>
          <a:p>
            <a:pPr lvl="2"/>
            <a:r>
              <a:rPr lang="en-US" dirty="0" smtClean="0"/>
              <a:t>Where </a:t>
            </a:r>
            <a:r>
              <a:rPr lang="en-US" dirty="0"/>
              <a:t>assigning is done from right to left</a:t>
            </a:r>
          </a:p>
          <a:p>
            <a:pPr lvl="1"/>
            <a:endParaRPr lang="en-US" dirty="0"/>
          </a:p>
        </p:txBody>
      </p:sp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Assigning Values</a:t>
            </a:r>
          </a:p>
        </p:txBody>
      </p:sp>
      <p:pic>
        <p:nvPicPr>
          <p:cNvPr id="27650" name="Picture 2" descr="http://www.gluetape.com/body_img/1120809176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672" y="1437203"/>
            <a:ext cx="2133600" cy="2062925"/>
          </a:xfrm>
          <a:prstGeom prst="roundRect">
            <a:avLst>
              <a:gd name="adj" fmla="val 10417"/>
            </a:avLst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8456612" y="4038600"/>
            <a:ext cx="3012206" cy="2289825"/>
            <a:chOff x="7888307" y="1555313"/>
            <a:chExt cx="3844904" cy="28545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888307" y="3303536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298662">
              <a:off x="9552439" y="1555313"/>
              <a:ext cx="147573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 rot="262779">
            <a:off x="6786934" y="879168"/>
            <a:ext cx="11576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endParaRPr lang="en-US" sz="96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926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Values – Examples</a:t>
            </a:r>
          </a:p>
        </p:txBody>
      </p:sp>
      <p:sp>
        <p:nvSpPr>
          <p:cNvPr id="549892" name="Rectangle 4"/>
          <p:cNvSpPr>
            <a:spLocks noChangeArrowheads="1"/>
          </p:cNvSpPr>
          <p:nvPr/>
        </p:nvSpPr>
        <p:spPr bwMode="auto">
          <a:xfrm>
            <a:off x="1069978" y="1390942"/>
            <a:ext cx="9977434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firstValue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thirdValue;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Using an already declared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secondValue = firstValue;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cascade calling assigns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 to firstValue and then firstValue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 thirdValue, so both variables have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value 3 as a result: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thirdValue = firstValue = 3; // Avoid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cascading assignments!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6625" name="Picture 1" descr="C:\Trash\mouse-hamme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752600"/>
            <a:ext cx="1939699" cy="1947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2408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Initializing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Means "to assign</a:t>
            </a:r>
            <a:r>
              <a:rPr lang="bg-BG" dirty="0" smtClean="0"/>
              <a:t> </a:t>
            </a:r>
            <a:r>
              <a:rPr lang="en-US" dirty="0" smtClean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 smtClean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Must be done before the variable is used!</a:t>
            </a:r>
          </a:p>
          <a:p>
            <a:pPr>
              <a:spcBef>
                <a:spcPts val="1200"/>
              </a:spcBef>
            </a:pPr>
            <a:r>
              <a:rPr lang="en-US" dirty="0"/>
              <a:t>Several ways of initializing: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a literal expression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referring to an already initialized variable</a:t>
            </a: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Initializing Variables</a:t>
            </a:r>
          </a:p>
        </p:txBody>
      </p:sp>
      <p:pic>
        <p:nvPicPr>
          <p:cNvPr id="29698" name="Picture 2" descr="pi-poster by gomartin.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635" y="1625989"/>
            <a:ext cx="1422128" cy="2031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8456612" y="4191000"/>
            <a:ext cx="3071993" cy="2087380"/>
            <a:chOff x="7811993" y="1555312"/>
            <a:chExt cx="3921218" cy="26021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21385764">
              <a:off x="7811993" y="2107831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651523">
              <a:off x="9304922" y="3668376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417037">
              <a:off x="9707433" y="1555312"/>
              <a:ext cx="1475731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829913" y="2519402"/>
              <a:ext cx="703437" cy="137199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969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/>
              <a:t>of </a:t>
            </a:r>
            <a:r>
              <a:rPr lang="en-US" smtClean="0"/>
              <a:t>variable </a:t>
            </a:r>
            <a:r>
              <a:rPr lang="en-US" dirty="0" smtClean="0"/>
              <a:t>initializations</a:t>
            </a:r>
            <a:r>
              <a:rPr lang="en-US" dirty="0"/>
              <a:t>: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 – Examples</a:t>
            </a:r>
          </a:p>
        </p:txBody>
      </p:sp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1520826" y="2115794"/>
            <a:ext cx="9145586" cy="41326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would assign the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value of the int type to num: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new int(); // num = 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is how we use a literal expression: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we use an already initialized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greeting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message = greeting;</a:t>
            </a:r>
          </a:p>
        </p:txBody>
      </p:sp>
    </p:spTree>
    <p:extLst>
      <p:ext uri="{BB962C8B-B14F-4D97-AF65-F5344CB8AC3E}">
        <p14:creationId xmlns:p14="http://schemas.microsoft.com/office/powerpoint/2010/main" val="4046038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1612" y="1143000"/>
            <a:ext cx="65532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Assigning and Initializing Variables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2812" y="2996861"/>
            <a:ext cx="274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3505200"/>
            <a:ext cx="2217042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554" name="Picture 2" descr="http://flitting.files.wordpress.com/2008/08/hammer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505200"/>
            <a:ext cx="2057400" cy="2292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4264132" y="4063171"/>
            <a:ext cx="2937486" cy="2189053"/>
            <a:chOff x="7983683" y="1680938"/>
            <a:chExt cx="3749528" cy="27289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983683" y="3487505"/>
              <a:ext cx="851020" cy="489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0645054">
              <a:off x="9087682" y="1680938"/>
              <a:ext cx="1475729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858539" y="3301376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6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527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Literals</a:t>
            </a:r>
            <a:endParaRPr lang="bg-BG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2743200"/>
            <a:ext cx="4752975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0902515">
            <a:off x="506540" y="4414584"/>
            <a:ext cx="244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@"</a:t>
            </a:r>
            <a:r>
              <a:rPr lang="en-US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Hi\r\n</a:t>
            </a:r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32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664802">
            <a:off x="9323142" y="5268698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327655">
            <a:off x="776446" y="319559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-0.307f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789620">
            <a:off x="9744606" y="3757397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562399">
            <a:off x="1082478" y="5764234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2034567324L</a:t>
            </a:r>
            <a:endParaRPr lang="en-US" sz="2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0857977">
            <a:off x="2190677" y="2235602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435733">
            <a:off x="365767" y="1982968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2233" y="275596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320356">
            <a:off x="9984255" y="2090249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12.76m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1293542">
            <a:off x="7116200" y="60457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\t\r\n\r\n\r\n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80539">
            <a:off x="4646202" y="6124331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3.14159206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451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dirty="0"/>
              <a:t> are: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Representations </a:t>
            </a:r>
            <a:r>
              <a:rPr lang="en-US" dirty="0"/>
              <a:t>of </a:t>
            </a:r>
            <a:r>
              <a:rPr lang="en-US" dirty="0" smtClean="0"/>
              <a:t>values in the source code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 smtClean="0"/>
              <a:t>several types </a:t>
            </a:r>
            <a:r>
              <a:rPr lang="en-US" dirty="0"/>
              <a:t>of literals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Integer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Character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literal</a:t>
            </a: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Literals?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329035"/>
            <a:ext cx="4396740" cy="2919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8029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77826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605583"/>
            <a:ext cx="2195400" cy="2919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1897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boolean literals are: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>
              <a:lnSpc>
                <a:spcPct val="100000"/>
              </a:lnSpc>
            </a:pPr>
            <a:r>
              <a:rPr lang="en-US" dirty="0"/>
              <a:t>The integer literals: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Are used for variables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noProof="1"/>
              <a:t>,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Consist of digits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have a sign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be in a hexadecimal format</a:t>
            </a:r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Boolean and Integer Literals</a:t>
            </a: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762000"/>
            <a:ext cx="1867906" cy="2438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0623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prefixes </a:t>
            </a:r>
            <a:r>
              <a:rPr lang="en-US" dirty="0"/>
              <a:t>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</a:t>
            </a:r>
            <a:r>
              <a:rPr lang="en-US" dirty="0" smtClean="0"/>
              <a:t>value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 smtClean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 or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8433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52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Note: the letter </a:t>
            </a:r>
            <a:r>
              <a:rPr lang="en-US" sz="3200" dirty="0" smtClean="0"/>
              <a:t>'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200" dirty="0" smtClean="0"/>
              <a:t>' </a:t>
            </a:r>
            <a:r>
              <a:rPr lang="en-US" sz="3200" dirty="0"/>
              <a:t>is easily confused with the digit </a:t>
            </a:r>
            <a:r>
              <a:rPr lang="en-US" sz="3200" dirty="0" smtClean="0"/>
              <a:t>'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dirty="0" smtClean="0"/>
              <a:t>'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So it's </a:t>
            </a:r>
            <a:r>
              <a:rPr lang="en-US" sz="3000" dirty="0"/>
              <a:t>better to use </a:t>
            </a:r>
            <a:r>
              <a:rPr lang="en-US" sz="3000" dirty="0" smtClean="0"/>
              <a:t>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000" dirty="0" smtClean="0"/>
              <a:t>'</a:t>
            </a:r>
            <a:endParaRPr lang="en-US" sz="3000" dirty="0"/>
          </a:p>
        </p:txBody>
      </p: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823912" y="2804380"/>
            <a:ext cx="105283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variables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initialized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 the same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numberInHex = -0x10;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numberInDec = -16;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234u is of type uint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unsignedInt = 234u;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234L is of type long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longInt = 234L;</a:t>
            </a:r>
          </a:p>
        </p:txBody>
      </p:sp>
    </p:spTree>
    <p:extLst>
      <p:ext uri="{BB962C8B-B14F-4D97-AF65-F5344CB8AC3E}">
        <p14:creationId xmlns:p14="http://schemas.microsoft.com/office/powerpoint/2010/main" val="29310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real literals:</a:t>
            </a:r>
          </a:p>
          <a:p>
            <a:pPr lvl="1"/>
            <a:r>
              <a:rPr lang="en-US" dirty="0"/>
              <a:t>Are used for values of type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pPr lvl="1"/>
            <a:r>
              <a:rPr lang="en-US" dirty="0"/>
              <a:t>May consist of digits, a sign and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"</a:t>
            </a:r>
            <a:endParaRPr lang="en-US" dirty="0"/>
          </a:p>
          <a:p>
            <a:pPr lvl="1"/>
            <a:r>
              <a:rPr lang="en-US" dirty="0"/>
              <a:t>May be in exponential </a:t>
            </a:r>
            <a:r>
              <a:rPr lang="en-US" dirty="0" smtClean="0"/>
              <a:t>notation: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6.02e+23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and </a:t>
            </a:r>
            <a:r>
              <a:rPr lang="en-US" dirty="0" smtClean="0"/>
              <a:t>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</a:p>
          <a:p>
            <a:r>
              <a:rPr lang="en-US" dirty="0" smtClean="0"/>
              <a:t>The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" and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"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  <a:p>
            <a:r>
              <a:rPr lang="en-US" dirty="0" smtClean="0"/>
              <a:t>The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" and "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"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r>
              <a:rPr lang="en-US" dirty="0" smtClean="0"/>
              <a:t>The </a:t>
            </a:r>
            <a:r>
              <a:rPr lang="en-US" dirty="0"/>
              <a:t>default interpretation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</p:txBody>
      </p:sp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Literals</a:t>
            </a:r>
          </a:p>
        </p:txBody>
      </p:sp>
      <p:pic>
        <p:nvPicPr>
          <p:cNvPr id="18434" name="Picture 2" descr="http://upload.wikimedia.org/wikipedia/commons/thumb/3/39/Latex_real_numbers.svg/343px-Latex_real_number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53" y="3733800"/>
            <a:ext cx="2376054" cy="23622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056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incorrect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 literal:</a:t>
            </a:r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A correct way to assign a floating-point value</a:t>
            </a:r>
            <a:endParaRPr lang="bg-BG" dirty="0" smtClean="0"/>
          </a:p>
          <a:p>
            <a:endParaRPr lang="bg-BG" dirty="0"/>
          </a:p>
          <a:p>
            <a:pPr>
              <a:spcBef>
                <a:spcPts val="2400"/>
              </a:spcBef>
            </a:pPr>
            <a:r>
              <a:rPr lang="en-US" dirty="0" smtClean="0"/>
              <a:t>Exponential format</a:t>
            </a:r>
            <a:r>
              <a:rPr lang="en-US" dirty="0"/>
              <a:t> </a:t>
            </a:r>
            <a:r>
              <a:rPr lang="en-US" dirty="0" smtClean="0"/>
              <a:t>for assigning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 values: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Literals –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57250" y="1940004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because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12.5 is double by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12.5;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857250" y="3581400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is the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correct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way of assigning the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12.5f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851126" y="5232583"/>
            <a:ext cx="1041876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same value in exponential format: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6.02e+23f;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1.25e-7f;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6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36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character literals:</a:t>
            </a:r>
          </a:p>
          <a:p>
            <a:pPr lvl="1"/>
            <a:r>
              <a:rPr lang="en-US" dirty="0"/>
              <a:t>Are used for values of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Consist of two single quotes surrounding the </a:t>
            </a:r>
            <a:r>
              <a:rPr lang="en-US" dirty="0" smtClean="0"/>
              <a:t>character value</a:t>
            </a:r>
            <a:r>
              <a:rPr lang="en-US" dirty="0"/>
              <a:t>: </a:t>
            </a:r>
            <a:endParaRPr lang="bg-BG" dirty="0" smtClean="0"/>
          </a:p>
          <a:p>
            <a:endParaRPr lang="bg-BG" dirty="0"/>
          </a:p>
          <a:p>
            <a:r>
              <a:rPr lang="en-US" dirty="0" smtClean="0"/>
              <a:t>The </a:t>
            </a:r>
            <a:r>
              <a:rPr lang="en-US" dirty="0"/>
              <a:t>value may be:</a:t>
            </a:r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The code of the symbol</a:t>
            </a:r>
          </a:p>
          <a:p>
            <a:pPr lvl="1"/>
            <a:r>
              <a:rPr lang="en-US" dirty="0" smtClean="0"/>
              <a:t>Escaping </a:t>
            </a:r>
            <a:r>
              <a:rPr lang="en-US" dirty="0"/>
              <a:t>sequence</a:t>
            </a:r>
          </a:p>
        </p:txBody>
      </p:sp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</a:t>
            </a:r>
          </a:p>
        </p:txBody>
      </p:sp>
      <p:pic>
        <p:nvPicPr>
          <p:cNvPr id="20482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70" y="3505200"/>
            <a:ext cx="4689542" cy="2694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989012" y="3200400"/>
            <a:ext cx="4876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8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b="1" dirty="0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'</a:t>
            </a:r>
            <a:endParaRPr lang="en-US" sz="2800" b="1" dirty="0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2" y="228600"/>
            <a:ext cx="2209800" cy="22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dirty="0"/>
              <a:t>Means of presenting a symbol that is usually interpreted otherwise (like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Means of presenting system symbols (like the new line symbol)</a:t>
            </a:r>
          </a:p>
          <a:p>
            <a:r>
              <a:rPr lang="en-US" dirty="0"/>
              <a:t>Common </a:t>
            </a:r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 smtClean="0"/>
              <a:t> </a:t>
            </a:r>
            <a:r>
              <a:rPr lang="en-US" dirty="0"/>
              <a:t>for single </a:t>
            </a:r>
            <a:r>
              <a:rPr lang="en-US" dirty="0" smtClean="0"/>
              <a:t>quote	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 </a:t>
            </a:r>
            <a:r>
              <a:rPr lang="en-US" dirty="0"/>
              <a:t>for double quote</a:t>
            </a: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for </a:t>
            </a:r>
            <a:r>
              <a:rPr lang="en-US" dirty="0" smtClean="0"/>
              <a:t>backslash		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for new </a:t>
            </a:r>
            <a:r>
              <a:rPr lang="en-US" dirty="0" smtClean="0"/>
              <a:t>line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Escaping 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04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different character literals:</a:t>
            </a:r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981200"/>
            <a:ext cx="10363200" cy="43704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'a';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An ordinary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'\u006F';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Unicode symbol code in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//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hexadecimal format (letter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'o')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'\u8449'; // </a:t>
            </a:r>
            <a:r>
              <a:rPr lang="ja-JP" alt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'\'';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single quote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'\\';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backslash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'\n';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new line symbol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'\t';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TAB symbol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"a";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Incorrect: use single quotes</a:t>
            </a:r>
          </a:p>
        </p:txBody>
      </p:sp>
    </p:spTree>
    <p:extLst>
      <p:ext uri="{BB962C8B-B14F-4D97-AF65-F5344CB8AC3E}">
        <p14:creationId xmlns:p14="http://schemas.microsoft.com/office/powerpoint/2010/main" val="441774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literals:</a:t>
            </a:r>
          </a:p>
          <a:p>
            <a:pPr lvl="1"/>
            <a:r>
              <a:rPr lang="en-US" dirty="0"/>
              <a:t>Are used for values of the string type</a:t>
            </a:r>
          </a:p>
          <a:p>
            <a:pPr lvl="1"/>
            <a:r>
              <a:rPr lang="en-US" dirty="0"/>
              <a:t>Consist of two double quotes surrounding the value: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lvl="1"/>
            <a:r>
              <a:rPr lang="en-US" sz="2800" dirty="0"/>
              <a:t>The value is a sequence of character </a:t>
            </a:r>
            <a:r>
              <a:rPr lang="en-US" sz="2800" dirty="0" smtClean="0"/>
              <a:t>literals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May </a:t>
            </a:r>
            <a:r>
              <a:rPr lang="en-US" dirty="0"/>
              <a:t>have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@</a:t>
            </a:r>
            <a:r>
              <a:rPr lang="en-US" dirty="0"/>
              <a:t> prefix which </a:t>
            </a:r>
            <a:r>
              <a:rPr lang="en-US" dirty="0" smtClean="0"/>
              <a:t>ignores the </a:t>
            </a:r>
            <a:r>
              <a:rPr lang="en-US" dirty="0"/>
              <a:t>used </a:t>
            </a:r>
            <a:r>
              <a:rPr lang="en-US" dirty="0" smtClean="0"/>
              <a:t>escaping sequences: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@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"&lt;value&gt;"</a:t>
            </a:r>
          </a:p>
        </p:txBody>
      </p:sp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Literals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1224" y="3886200"/>
            <a:ext cx="10363200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 a sting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literal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89012" y="5867400"/>
            <a:ext cx="10363200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C:\WINDOWS\System32\drivers\beep.sys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67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 of quoted strings (with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dirty="0" smtClean="0"/>
              <a:t> prefix):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quoted strings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""</a:t>
            </a:r>
            <a:r>
              <a:rPr lang="en-US" dirty="0" smtClean="0"/>
              <a:t> is used instead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762000" y="1957792"/>
            <a:ext cx="1066641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 string literal using escape sequences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quotation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\"Hello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Jude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 said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Windows\\notepad.exe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an example of the usage of @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quotation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""Hello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Jimmy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!"",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she answered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Windows\notepad.exe";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@"some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text";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245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</a:t>
            </a:r>
            <a:r>
              <a:rPr lang="en-US" dirty="0" smtClean="0"/>
              <a:t>keyword or .NET type)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2511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sequence of 32 bits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17247" y="3855847"/>
            <a:ext cx="3403531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4 sequential bytes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1998800"/>
            <a:ext cx="8229600" cy="820600"/>
          </a:xfrm>
        </p:spPr>
        <p:txBody>
          <a:bodyPr/>
          <a:lstStyle/>
          <a:p>
            <a:r>
              <a:rPr lang="en-US" dirty="0" smtClean="0"/>
              <a:t>String Literals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28598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2" descr="Symbols by fantasyghostpsn."/>
          <p:cNvPicPr>
            <a:picLocks noChangeAspect="1" noChangeArrowheads="1"/>
          </p:cNvPicPr>
          <p:nvPr/>
        </p:nvPicPr>
        <p:blipFill>
          <a:blip r:embed="rId2" cstate="screen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26875">
            <a:off x="5279328" y="1527061"/>
            <a:ext cx="1590675" cy="6594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939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2227400"/>
            <a:ext cx="8229600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09212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3288">
            <a:off x="963326" y="3932806"/>
            <a:ext cx="4334756" cy="1543134"/>
          </a:xfrm>
          <a:prstGeom prst="rect">
            <a:avLst/>
          </a:prstGeom>
          <a:noFill/>
          <a:ln>
            <a:noFill/>
          </a:ln>
          <a:effectLst>
            <a:glow rad="101600">
              <a:srgbClr val="FFFFFF">
                <a:alpha val="40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1Top">
              <a:rot lat="18448658" lon="19229748" rev="246557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519">
            <a:off x="7558419" y="4016693"/>
            <a:ext cx="2056355" cy="2148681"/>
          </a:xfrm>
          <a:prstGeom prst="rect">
            <a:avLst/>
          </a:prstGeom>
          <a:noFill/>
          <a:ln>
            <a:noFill/>
          </a:ln>
          <a:effectLst>
            <a:glow rad="139700">
              <a:srgbClr val="FFFFFF">
                <a:alpha val="4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54" y="1428106"/>
            <a:ext cx="1690687" cy="2226940"/>
          </a:xfrm>
          <a:prstGeom prst="roundRect">
            <a:avLst>
              <a:gd name="adj" fmla="val 13155"/>
            </a:avLst>
          </a:prstGeom>
          <a:noFill/>
          <a:ln>
            <a:noFill/>
          </a:ln>
          <a:effectLst>
            <a:glow rad="127000">
              <a:srgbClr val="FFFFFF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62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types are instances of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structure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Wrapper </a:t>
            </a:r>
            <a:r>
              <a:rPr lang="en-US" dirty="0" smtClean="0"/>
              <a:t>around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primitive types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double?</a:t>
            </a:r>
            <a:r>
              <a:rPr lang="en-US" dirty="0">
                <a:solidFill>
                  <a:srgbClr val="EBFFD2"/>
                </a:solidFill>
              </a:rPr>
              <a:t>, etc.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 can represent the normal range of values for its underlying value type, plus an additional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value</a:t>
            </a:r>
          </a:p>
          <a:p>
            <a:pPr>
              <a:lnSpc>
                <a:spcPct val="110000"/>
              </a:lnSpc>
            </a:pPr>
            <a:r>
              <a:rPr lang="en-US" dirty="0"/>
              <a:t>Useful when dealing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databases</a:t>
            </a:r>
            <a:r>
              <a:rPr lang="en-US" dirty="0" smtClean="0"/>
              <a:t> or </a:t>
            </a:r>
            <a:r>
              <a:rPr lang="en-US" dirty="0"/>
              <a:t>other structures that have default value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Nullable</a:t>
            </a:r>
            <a:r>
              <a:rPr lang="en-US" dirty="0" smtClean="0"/>
              <a:t> </a:t>
            </a:r>
            <a:r>
              <a:rPr lang="en-US" dirty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42972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double</a:t>
            </a:r>
            <a:r>
              <a:rPr lang="en-US" sz="3200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Nullable Types – Example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61453" y="1987435"/>
            <a:ext cx="10989718" cy="1365365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int? someInteger = null;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the integer with Null value -&gt;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someInteger);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someInteger = 5;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the integer with value 5 -&gt;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 someInteger);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76693" y="4495800"/>
            <a:ext cx="10989718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>
                <a:solidFill>
                  <a:schemeClr val="tx2"/>
                </a:solidFill>
              </a:rPr>
              <a:t>double? someDouble = null;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Console.WriteLine</a:t>
            </a:r>
            <a:r>
              <a:rPr lang="en-US" sz="2000" noProof="1" smtClean="0">
                <a:solidFill>
                  <a:schemeClr val="tx2"/>
                </a:solidFill>
              </a:rPr>
              <a:t>(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 </a:t>
            </a:r>
            <a:r>
              <a:rPr lang="en-US" sz="2000" noProof="1" smtClean="0">
                <a:solidFill>
                  <a:schemeClr val="tx2"/>
                </a:solidFill>
              </a:rPr>
              <a:t> "This </a:t>
            </a:r>
            <a:r>
              <a:rPr lang="en-US" sz="2000" noProof="1">
                <a:solidFill>
                  <a:schemeClr val="tx2"/>
                </a:solidFill>
              </a:rPr>
              <a:t>is the real number with Null value -&gt; </a:t>
            </a:r>
            <a:r>
              <a:rPr lang="en-US" sz="2000" noProof="1" smtClean="0">
                <a:solidFill>
                  <a:schemeClr val="tx2"/>
                </a:solidFill>
              </a:rPr>
              <a:t>" </a:t>
            </a:r>
            <a:r>
              <a:rPr lang="en-US" sz="2000" noProof="1">
                <a:solidFill>
                  <a:schemeClr val="tx2"/>
                </a:solidFill>
              </a:rPr>
              <a:t>+ someDouble);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someDouble = 2.5;</a:t>
            </a:r>
          </a:p>
          <a:p>
            <a:r>
              <a:rPr lang="en-US" sz="2000" noProof="1">
                <a:solidFill>
                  <a:schemeClr val="tx2"/>
                </a:solidFill>
              </a:rPr>
              <a:t>Console.WriteLine</a:t>
            </a:r>
            <a:r>
              <a:rPr lang="en-US" sz="2000" noProof="1" smtClean="0">
                <a:solidFill>
                  <a:schemeClr val="tx2"/>
                </a:solidFill>
              </a:rPr>
              <a:t>("This </a:t>
            </a:r>
            <a:r>
              <a:rPr lang="en-US" sz="2000" noProof="1">
                <a:solidFill>
                  <a:schemeClr val="tx2"/>
                </a:solidFill>
              </a:rPr>
              <a:t>is the real number with value 5 -&gt; </a:t>
            </a:r>
            <a:r>
              <a:rPr lang="en-US" sz="2000" noProof="1" smtClean="0">
                <a:solidFill>
                  <a:schemeClr val="tx2"/>
                </a:solidFill>
              </a:rPr>
              <a:t>" </a:t>
            </a:r>
            <a:r>
              <a:rPr lang="en-US" sz="2000" noProof="1">
                <a:solidFill>
                  <a:schemeClr val="tx2"/>
                </a:solidFill>
              </a:rPr>
              <a:t>+ </a:t>
            </a:r>
            <a:r>
              <a:rPr lang="en-US" sz="2000" noProof="1" smtClean="0">
                <a:solidFill>
                  <a:schemeClr val="tx2"/>
                </a:solidFill>
              </a:rPr>
              <a:t>someDouble</a:t>
            </a:r>
            <a:r>
              <a:rPr lang="en-US" sz="2000" noProof="1">
                <a:solidFill>
                  <a:schemeClr val="tx2"/>
                </a:solidFill>
              </a:rPr>
              <a:t>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5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4419600"/>
            <a:ext cx="8938472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9211750">
            <a:off x="6527074" y="2131756"/>
            <a:ext cx="2922947" cy="981547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295400"/>
            <a:ext cx="3773751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types are domains of possible values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</a:p>
          <a:p>
            <a:pPr>
              <a:lnSpc>
                <a:spcPct val="100000"/>
              </a:lnSpc>
            </a:pPr>
            <a:r>
              <a:rPr lang="en-US" dirty="0"/>
              <a:t>Integer types hold whole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32768</a:t>
            </a:r>
          </a:p>
          <a:p>
            <a:pPr>
              <a:lnSpc>
                <a:spcPct val="100000"/>
              </a:lnSpc>
            </a:pPr>
            <a:r>
              <a:rPr lang="en-US" dirty="0"/>
              <a:t>Float and double hold floating-point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3.14159206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6.02e+23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Decimal type holds money and financial </a:t>
            </a:r>
            <a:r>
              <a:rPr lang="en-US" dirty="0" smtClean="0"/>
              <a:t>information</a:t>
            </a:r>
            <a:r>
              <a:rPr lang="en-US" sz="3200" dirty="0" smtClean="0"/>
              <a:t>, </a:t>
            </a:r>
            <a:r>
              <a:rPr lang="en-US" sz="3200" dirty="0"/>
              <a:t>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12.80</a:t>
            </a:r>
          </a:p>
          <a:p>
            <a:pPr>
              <a:lnSpc>
                <a:spcPct val="100000"/>
              </a:lnSpc>
            </a:pPr>
            <a:r>
              <a:rPr lang="en-US" dirty="0"/>
              <a:t>Boolean type holds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295400"/>
            <a:ext cx="2819400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861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 smtClean="0"/>
              <a:t>Character </a:t>
            </a:r>
            <a:r>
              <a:rPr lang="en-US" sz="3200" dirty="0"/>
              <a:t>type holds a single Unicode </a:t>
            </a:r>
            <a:r>
              <a:rPr lang="en-US" sz="3200" dirty="0" smtClean="0"/>
              <a:t>character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 smtClean="0"/>
              <a:t>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€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\u0AF4</a:t>
            </a:r>
            <a:r>
              <a:rPr lang="en-US" sz="3000" dirty="0" smtClean="0"/>
              <a:t>'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String type hold a text, e.g. </a:t>
            </a:r>
            <a:r>
              <a:rPr lang="en-US" sz="3200" dirty="0" smtClean="0"/>
              <a:t>"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Hello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3200" dirty="0" smtClean="0"/>
              <a:t>"</a:t>
            </a:r>
            <a:endParaRPr lang="en-US" sz="32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Object type hold any </a:t>
            </a:r>
            <a:r>
              <a:rPr lang="en-US" sz="3200" dirty="0" smtClean="0"/>
              <a:t>value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000" dirty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3000" dirty="0" smtClean="0"/>
              <a:t>, …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Variables are named pieces of memory that hold a value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Identifiers are the names of variables, classes, methods, etc.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Literals are the values of the primitive types, 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0xFE</a:t>
            </a:r>
            <a:r>
              <a:rPr lang="en-US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'\uF7B3'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noProof="1" smtClean="0"/>
              <a:t>Nullable</a:t>
            </a:r>
            <a:r>
              <a:rPr lang="en-US" sz="3200" dirty="0" smtClean="0"/>
              <a:t> </a:t>
            </a:r>
            <a:r>
              <a:rPr lang="en-US" sz="3200" dirty="0"/>
              <a:t>types can hold a value 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3200" dirty="0"/>
              <a:t> (absence of value)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(2)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295400"/>
            <a:ext cx="2819400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081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Data Types and Variables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937236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Homework Review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180211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2284412" y="2667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0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Fundamentals </a:t>
            </a:r>
            <a:r>
              <a:rPr lang="en-US" sz="2000" dirty="0">
                <a:hlinkClick r:id="rId5"/>
              </a:rPr>
              <a:t>of Computer Programming with C</a:t>
            </a:r>
            <a:r>
              <a:rPr lang="en-US" sz="2000" dirty="0" smtClean="0">
                <a:hlinkClick r:id="rId5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26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Integer Types</a:t>
            </a:r>
            <a:endParaRPr lang="bg-BG" dirty="0"/>
          </a:p>
        </p:txBody>
      </p:sp>
      <p:pic>
        <p:nvPicPr>
          <p:cNvPr id="75777" name="Picture 1" descr="C:\Temp\digits-smal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065" y="3023235"/>
            <a:ext cx="4700494" cy="2996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 rot="21313301">
            <a:off x="1181897" y="2099217"/>
            <a:ext cx="1046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29744">
            <a:off x="511758" y="4513487"/>
            <a:ext cx="1287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635723">
            <a:off x="9570121" y="1540599"/>
            <a:ext cx="1566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sbyte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885232" y="4200057"/>
            <a:ext cx="152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37222">
            <a:off x="1870256" y="2857055"/>
            <a:ext cx="1118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uint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130139">
            <a:off x="9108629" y="2486369"/>
            <a:ext cx="103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byte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59583">
            <a:off x="9586868" y="5015341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ushort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932851">
            <a:off x="1215647" y="5321267"/>
            <a:ext cx="1499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ulong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0631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Integer types</a:t>
            </a:r>
            <a:r>
              <a:rPr lang="en-US" sz="3200" dirty="0"/>
              <a:t>:</a:t>
            </a:r>
          </a:p>
          <a:p>
            <a:pPr lvl="1"/>
            <a:r>
              <a:rPr lang="en-US" dirty="0"/>
              <a:t>Represent whole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values, depending on the </a:t>
            </a:r>
            <a:r>
              <a:rPr lang="en-US" dirty="0" smtClean="0"/>
              <a:t>size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en-US" dirty="0" smtClean="0"/>
              <a:t> used</a:t>
            </a:r>
            <a:endParaRPr lang="en-US" dirty="0"/>
          </a:p>
          <a:p>
            <a:r>
              <a:rPr lang="en-US" sz="3200" dirty="0"/>
              <a:t>The default value of integer types is: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– for integer types, except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r>
              <a:rPr lang="en-US" dirty="0"/>
              <a:t> –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en-US" dirty="0"/>
              <a:t> type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Integer Types?</a:t>
            </a:r>
            <a:endParaRPr lang="bg-BG"/>
          </a:p>
        </p:txBody>
      </p:sp>
      <p:pic>
        <p:nvPicPr>
          <p:cNvPr id="73730" name="Picture 2" descr="closeup of digits by mkbgeorgi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533" y="4343400"/>
            <a:ext cx="2914662" cy="1941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313301">
            <a:off x="7375949" y="892914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529744">
            <a:off x="6889213" y="1810320"/>
            <a:ext cx="1196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294061" y="1544427"/>
            <a:ext cx="14109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664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(-128 to 127): signed 8-bit</a:t>
            </a:r>
          </a:p>
          <a:p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255): unsigned 8-bit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(-32,768 to 32,767): signed 16-bit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65,535): unsigned </a:t>
            </a:r>
            <a:r>
              <a:rPr lang="en-US" sz="3000" dirty="0" smtClean="0"/>
              <a:t>16-bit</a:t>
            </a:r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(-2,147,483,648 to 2,147,483,647): signed 32-bit</a:t>
            </a:r>
          </a:p>
          <a:p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(0 to 4,294,967,295): unsigned 32-bit</a:t>
            </a:r>
          </a:p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(-9,223,372,036,854,775,808 to 9,223,372,036,854,775,807): signed 64-bit</a:t>
            </a:r>
          </a:p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(0 to 18,446,744,073,709,551,615): unsigned </a:t>
            </a:r>
            <a:r>
              <a:rPr lang="en-US" sz="3000" dirty="0" smtClean="0"/>
              <a:t>64-bit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7389812" y="609600"/>
            <a:ext cx="3126633" cy="2655562"/>
            <a:chOff x="7864686" y="847893"/>
            <a:chExt cx="3126633" cy="265556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7864686" y="2060400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9232042" y="1143042"/>
              <a:ext cx="13387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7799">
              <a:off x="9095457" y="2267042"/>
              <a:ext cx="1301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40830" y="1627574"/>
              <a:ext cx="951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941224" y="1874884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737566">
              <a:off x="9833630" y="2980236"/>
              <a:ext cx="1157689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40650">
              <a:off x="8139240" y="2809285"/>
              <a:ext cx="1263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8866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3467</Words>
  <Application>Microsoft Office PowerPoint</Application>
  <PresentationFormat>Custom</PresentationFormat>
  <Paragraphs>706</Paragraphs>
  <Slides>70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Primitive Data Types and Variables</vt:lpstr>
      <vt:lpstr>Table of Contents</vt:lpstr>
      <vt:lpstr>Primitive Data Types</vt:lpstr>
      <vt:lpstr>How Computing Works?</vt:lpstr>
      <vt:lpstr>What Is a Data Type?</vt:lpstr>
      <vt:lpstr>Data Type Characteristics</vt:lpstr>
      <vt:lpstr>Integer Types</vt:lpstr>
      <vt:lpstr>What are Integer Types?</vt:lpstr>
      <vt:lpstr>Integer Types</vt:lpstr>
      <vt:lpstr>Measuring Time – Example</vt:lpstr>
      <vt:lpstr>Integer Types</vt:lpstr>
      <vt:lpstr>Floating-Point and Decimal Floating-Point Types</vt:lpstr>
      <vt:lpstr>What are Floating-Point Types?</vt:lpstr>
      <vt:lpstr>Floating-Point Types</vt:lpstr>
      <vt:lpstr>PI Precision – Example</vt:lpstr>
      <vt:lpstr>Abnormalities in the Floating-Point Calculations</vt:lpstr>
      <vt:lpstr>Decimal Floating-Point Types</vt:lpstr>
      <vt:lpstr>Floating-Point and Decimal Floating-Point Types</vt:lpstr>
      <vt:lpstr>Boolean Type</vt:lpstr>
      <vt:lpstr>The Boolean Data Type</vt:lpstr>
      <vt:lpstr>Boolean Values – Example</vt:lpstr>
      <vt:lpstr>Boolean Type</vt:lpstr>
      <vt:lpstr>Character Type</vt:lpstr>
      <vt:lpstr>The Character Data Type</vt:lpstr>
      <vt:lpstr>Characters and Codes</vt:lpstr>
      <vt:lpstr>Character Type</vt:lpstr>
      <vt:lpstr>String Type</vt:lpstr>
      <vt:lpstr>The String Data Type</vt:lpstr>
      <vt:lpstr>Saying Hello – Example</vt:lpstr>
      <vt:lpstr>String Type</vt:lpstr>
      <vt:lpstr>Object Type</vt:lpstr>
      <vt:lpstr>The Object Type</vt:lpstr>
      <vt:lpstr>Objects</vt:lpstr>
      <vt:lpstr>Introducing Variables</vt:lpstr>
      <vt:lpstr>What Is a Variable?</vt:lpstr>
      <vt:lpstr>Variable Characteristics</vt:lpstr>
      <vt:lpstr>Declaring and Using Variables</vt:lpstr>
      <vt:lpstr>Declaring Variables</vt:lpstr>
      <vt:lpstr>Identifiers</vt:lpstr>
      <vt:lpstr>Identifiers (2)</vt:lpstr>
      <vt:lpstr>Identifiers – Examples</vt:lpstr>
      <vt:lpstr>Assigning Values To Variables</vt:lpstr>
      <vt:lpstr>Assigning Values</vt:lpstr>
      <vt:lpstr>Assigning Values – Examples</vt:lpstr>
      <vt:lpstr>Initializing Variables</vt:lpstr>
      <vt:lpstr>Initialization – Examples</vt:lpstr>
      <vt:lpstr>Assigning and Initializing Variables</vt:lpstr>
      <vt:lpstr>Literals</vt:lpstr>
      <vt:lpstr>What are Literals?</vt:lpstr>
      <vt:lpstr>Boolean and Integer Literals</vt:lpstr>
      <vt:lpstr>Integer Literals</vt:lpstr>
      <vt:lpstr>Integer Literals – Examples</vt:lpstr>
      <vt:lpstr>Real Literals</vt:lpstr>
      <vt:lpstr>Real Literals – Example</vt:lpstr>
      <vt:lpstr>Character Literals</vt:lpstr>
      <vt:lpstr>Escaping Sequences</vt:lpstr>
      <vt:lpstr>Character Literals – Example</vt:lpstr>
      <vt:lpstr>String Literals</vt:lpstr>
      <vt:lpstr>String Literals – Examples</vt:lpstr>
      <vt:lpstr>String Literals</vt:lpstr>
      <vt:lpstr>Nullable Types</vt:lpstr>
      <vt:lpstr>Nullable Types</vt:lpstr>
      <vt:lpstr>Nullable Types – Example</vt:lpstr>
      <vt:lpstr>Nullable Types</vt:lpstr>
      <vt:lpstr>Summary</vt:lpstr>
      <vt:lpstr>Summary (2)</vt:lpstr>
      <vt:lpstr>Primitive Data Types and Variables</vt:lpstr>
      <vt:lpstr>Homework Review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Primitive Data Types and Variables</dc:title>
  <dc:subject>Software Development Course</dc:subject>
  <dc:creator/>
  <cp:keywords>C#, programming, variables, data types, literals,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2015-04-04T17:39:36Z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